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0" r:id="rId5"/>
    <p:sldId id="262" r:id="rId6"/>
    <p:sldId id="263" r:id="rId7"/>
    <p:sldId id="264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204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5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74EF-E814-E40B-8DF1-8C5CF9EDD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80C8B-F738-CE57-80F5-EB87BF740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EB87-FD99-CB59-9805-E6A07004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0017C-A477-BDBC-6F74-1B30443D2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EA2B8-01BD-03F8-5ADE-76D1C178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93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D898-138E-AD53-D4C8-79EB3D91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3D9A5-E77F-C6F3-965B-CD3441BF0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79C1-422A-C9B7-92C1-74014533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832EB-B635-9E92-6543-F6CD25ED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7F9F2-7266-6D16-5837-B457BEFF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78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9CF369-E6B1-8C39-2CB3-856213BD1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F8DD6-03F8-7F89-2ACE-6B58884AD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AAAC2-41F1-AEAA-269A-27176EA9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69373-F099-6E86-42D7-E49AABF1A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4784-2664-4D1C-13C9-B69E97B1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98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56FD-00FC-605F-80BB-B7936B60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83FA-DC2A-E7C9-010B-1CC1B45C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3A560-EC37-02F5-341A-4663C85F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455B-EFF0-AB06-6E2A-103D1F06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8CE07-5A1B-D9DA-CD50-F1DC0F42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83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1393-40BA-0716-A01C-9E8937D3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F4EB6-52C3-67CA-0325-1F52F6DCD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CE1BF-B841-E90F-A6DB-C577BA38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E72C-FBF3-79CD-CAAF-C4758ED99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A0A31-766E-80EC-5BAC-FACCDF71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C051-52EC-7241-5A04-07A1ABD4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5F4B-1E55-5963-8BB3-5D959795A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08C2C-1C97-1CF9-EC3D-F2D52F15A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E4F2D-DFBF-C153-FF14-3BD6E535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15E01-084F-B4DA-553D-216B5CDF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990AB-55CD-6667-E712-81150749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48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278B-48E4-6195-3A26-B69E9BBD1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D0D3E-E124-5CCC-788E-88AA50492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E1556-B200-423E-4CF8-A80D4EE25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521FD-1D7D-6EBD-2574-3A93232C9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1AAC6-5615-6756-0F7A-098FFE9C3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E3F63A-8713-C0C0-040E-90CD9873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DB258-D74F-A068-9C13-8F0BD051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C3E88-B235-57AE-D692-59FAECDC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0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14117-0EE3-485A-8D69-4C8A3733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B634A9-4EBB-8347-BD1F-911C44A5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43D53-1F73-29C4-FB84-D47070C5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CCE7F-AB56-9E10-F6D9-C41AA18C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F8516-A1DF-74D9-535E-B04D04D7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AD4A0-3AC1-0E46-00F2-5C45DAAA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AAFB9-BC0A-3C7D-C60A-D4186159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69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DA22-C25B-B15B-2F3D-B9292B5F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7E5DB-FDC8-7FFC-2ED7-3E1B81516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15089-D537-C54F-C55B-FFB639165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9B3F1-45A5-D721-4902-6CF645B6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9B314-9C4E-49E7-AB65-8313C842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BC404-B00F-AC2B-BE13-BC69B77B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37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44011-CAE3-0C6A-1F07-0D24D3EA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94655-C591-2518-2E80-9F2AE4930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B6A03-29D3-173B-E1DA-2EF7C0C9D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5E7F9-90BC-FCA4-A983-EC49BF66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97AAD-A8BE-9496-B1F1-0BB3257B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DFD89-E415-5414-5BFE-55595409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86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81B1A-E295-B615-FB9D-CB28E09E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38F7D-4B64-DA0E-483F-9EF253C3B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84468-29C6-0465-6541-1D375DEE4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82E76-CC1B-48F5-9C5D-DC97D5C42978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B771B-CC61-DA78-4238-0B975F96F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25EA6-F8C2-10C0-DB35-E55DC172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C6DC-914D-49C8-8E58-F3851DD070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74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780DA-A717-1BD5-C7E7-AC5B47E60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8912" r="1" b="1"/>
          <a:stretch/>
        </p:blipFill>
        <p:spPr>
          <a:xfrm>
            <a:off x="21" y="10"/>
            <a:ext cx="12188931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947B7-70C4-21EB-435D-45606EAF60CB}"/>
              </a:ext>
            </a:extLst>
          </p:cNvPr>
          <p:cNvSpPr txBox="1"/>
          <p:nvPr/>
        </p:nvSpPr>
        <p:spPr>
          <a:xfrm>
            <a:off x="419100" y="1124712"/>
            <a:ext cx="11353800" cy="4792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Eastman Trial" panose="00000500000000000000" pitchFamily="50" charset="0"/>
                <a:ea typeface="+mj-ea"/>
                <a:cs typeface="+mj-cs"/>
              </a:rPr>
              <a:t>Project Viva - </a:t>
            </a:r>
            <a:r>
              <a:rPr lang="en-US" sz="6600" dirty="0" err="1">
                <a:solidFill>
                  <a:srgbClr val="FFFFFF"/>
                </a:solidFill>
                <a:latin typeface="Eastman Trial" panose="00000500000000000000" pitchFamily="50" charset="0"/>
                <a:ea typeface="+mj-ea"/>
                <a:cs typeface="+mj-cs"/>
              </a:rPr>
              <a:t>FaceCCTV</a:t>
            </a:r>
            <a:endParaRPr lang="en-US" sz="6600" dirty="0">
              <a:solidFill>
                <a:srgbClr val="FFFFFF"/>
              </a:solidFill>
              <a:latin typeface="Eastman Trial" panose="00000500000000000000" pitchFamily="50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dirty="0">
              <a:solidFill>
                <a:srgbClr val="FFFFFF"/>
              </a:solidFill>
              <a:latin typeface="Eastman Trial" panose="00000500000000000000" pitchFamily="50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Eastman Trial" panose="00000500000000000000" pitchFamily="50" charset="0"/>
                <a:ea typeface="+mj-ea"/>
                <a:cs typeface="+mj-cs"/>
              </a:rPr>
              <a:t>Harry Parker</a:t>
            </a:r>
          </a:p>
        </p:txBody>
      </p:sp>
      <p:sp>
        <p:nvSpPr>
          <p:cNvPr id="13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44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1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9656F2-D68D-3C4E-23EF-56DC3D7C482F}"/>
              </a:ext>
            </a:extLst>
          </p:cNvPr>
          <p:cNvSpPr txBox="1"/>
          <p:nvPr/>
        </p:nvSpPr>
        <p:spPr>
          <a:xfrm>
            <a:off x="1981200" y="2157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Eastman Trial" panose="00000500000000000000" pitchFamily="50" charset="0"/>
              </a:rPr>
              <a:t>API application using FastAPI and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C7BB2-A115-E90B-52D3-B45D621AF384}"/>
              </a:ext>
            </a:extLst>
          </p:cNvPr>
          <p:cNvSpPr txBox="1"/>
          <p:nvPr/>
        </p:nvSpPr>
        <p:spPr>
          <a:xfrm>
            <a:off x="0" y="738984"/>
            <a:ext cx="790629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UploadFile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GB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responses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StreamingResponse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np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io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GB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load_model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uvicorn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face_model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load_model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'./models/facecctv.h5'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"Hello and Welcome to the Face Detection API..."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"/status"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"status"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"API is running"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"/task/full-image-examination"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DetectFacesAndImproveQualityImage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UploadFile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b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"/task/face-detection"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DetectFacesInImage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UploadFile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"/task/image-enhancement"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EnhanceImageQuality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UploadFile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Start the FastAPI app</a:t>
            </a:r>
            <a:endParaRPr lang="en-GB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uvicorn</a:t>
            </a:r>
            <a:r>
              <a:rPr lang="en-GB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"127.0.0.1"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8000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406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1DA2D2-7B5B-258C-BCB4-C6A88CF4DAA4}"/>
              </a:ext>
            </a:extLst>
          </p:cNvPr>
          <p:cNvSpPr txBox="1"/>
          <p:nvPr/>
        </p:nvSpPr>
        <p:spPr>
          <a:xfrm>
            <a:off x="78705" y="1551563"/>
            <a:ext cx="841617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Detect faces in the original image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cvtColor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COLOR_BGR2GRAY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face_model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detectMultiScale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scaleFactor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minNeighbors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minSize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Draw bounding boxes on the enhanced image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faces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encoded_img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imencode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'.jpg'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Return the enhanced image with bounding boxes as a </a:t>
            </a:r>
            <a:r>
              <a:rPr lang="en-GB" sz="14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StreamingResponse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i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StreamingResponse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BytesIO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encoded_img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tobytes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()), </a:t>
            </a:r>
            <a:r>
              <a:rPr lang="en-GB" sz="1400" b="0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media_type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"image/jpeg"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'Content-Disposition'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'attachment; filename=result.jpg'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656F2-D68D-3C4E-23EF-56DC3D7C482F}"/>
              </a:ext>
            </a:extLst>
          </p:cNvPr>
          <p:cNvSpPr txBox="1"/>
          <p:nvPr/>
        </p:nvSpPr>
        <p:spPr>
          <a:xfrm>
            <a:off x="2924735" y="14791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Eastman Trial" panose="00000500000000000000" pitchFamily="50" charset="0"/>
              </a:rPr>
              <a:t>Face Detection in the API routes</a:t>
            </a:r>
          </a:p>
        </p:txBody>
      </p:sp>
    </p:spTree>
    <p:extLst>
      <p:ext uri="{BB962C8B-B14F-4D97-AF65-F5344CB8AC3E}">
        <p14:creationId xmlns:p14="http://schemas.microsoft.com/office/powerpoint/2010/main" val="17306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9656F2-D68D-3C4E-23EF-56DC3D7C482F}"/>
              </a:ext>
            </a:extLst>
          </p:cNvPr>
          <p:cNvSpPr txBox="1"/>
          <p:nvPr/>
        </p:nvSpPr>
        <p:spPr>
          <a:xfrm>
            <a:off x="2781299" y="4591"/>
            <a:ext cx="78624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Eastman Trial" panose="00000500000000000000" pitchFamily="50" charset="0"/>
              </a:rPr>
              <a:t>Image Enhancement in the API routes</a:t>
            </a:r>
          </a:p>
          <a:p>
            <a:endParaRPr lang="en-GB" b="1" dirty="0">
              <a:solidFill>
                <a:schemeClr val="bg1"/>
              </a:solidFill>
              <a:latin typeface="Eastman Trial" panose="000005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Eastman Trial" panose="00000500000000000000" pitchFamily="50" charset="0"/>
              </a:rPr>
              <a:t>Enhances the image by sharpening it, etc…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Eastman Trial" panose="00000500000000000000" pitchFamily="50" charset="0"/>
              </a:rPr>
              <a:t>Colourises the image by using pre-existing AI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bg1"/>
              </a:solidFill>
              <a:latin typeface="Eastman Trial" panose="00000500000000000000" pitchFamily="50" charset="0"/>
            </a:endParaRPr>
          </a:p>
          <a:p>
            <a:r>
              <a:rPr lang="en-GB" sz="1600" b="1" dirty="0">
                <a:solidFill>
                  <a:schemeClr val="bg1"/>
                </a:solidFill>
                <a:latin typeface="Eastman Trial" panose="00000500000000000000" pitchFamily="50" charset="0"/>
              </a:rPr>
              <a:t>Part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b="1" dirty="0">
                <a:solidFill>
                  <a:schemeClr val="bg1"/>
                </a:solidFill>
                <a:latin typeface="Eastman Trial" panose="00000500000000000000" pitchFamily="50" charset="0"/>
              </a:rPr>
              <a:t> - loading the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AF7CF-5A22-7AAA-4FBC-C73E0AB00FE9}"/>
              </a:ext>
            </a:extLst>
          </p:cNvPr>
          <p:cNvSpPr txBox="1"/>
          <p:nvPr/>
        </p:nvSpPr>
        <p:spPr>
          <a:xfrm>
            <a:off x="0" y="2489263"/>
            <a:ext cx="84161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prototxt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98C379"/>
                </a:solidFill>
                <a:latin typeface="Consolas" panose="020B0609020204030204" pitchFamily="49" charset="0"/>
              </a:rPr>
              <a:t>"./models/colorization_deploy_v2.prototxt"</a:t>
            </a:r>
            <a:endParaRPr lang="en-GB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model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98C379"/>
                </a:solidFill>
                <a:latin typeface="Consolas" panose="020B0609020204030204" pitchFamily="49" charset="0"/>
              </a:rPr>
              <a:t>"./models/colorization_release_v2.caffemodel"</a:t>
            </a:r>
            <a:endParaRPr lang="en-GB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points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98C379"/>
                </a:solidFill>
                <a:latin typeface="Consolas" panose="020B0609020204030204" pitchFamily="49" charset="0"/>
              </a:rPr>
              <a:t>"./models/</a:t>
            </a:r>
            <a:r>
              <a:rPr lang="en-GB" sz="1400" dirty="0" err="1">
                <a:solidFill>
                  <a:srgbClr val="98C379"/>
                </a:solidFill>
                <a:latin typeface="Consolas" panose="020B0609020204030204" pitchFamily="49" charset="0"/>
              </a:rPr>
              <a:t>pts_in_hull.npy</a:t>
            </a:r>
            <a:r>
              <a:rPr lang="en-GB" sz="1400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endParaRPr lang="en-GB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net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E5C07B"/>
                </a:solidFill>
                <a:latin typeface="Consolas" panose="020B0609020204030204" pitchFamily="49" charset="0"/>
              </a:rPr>
              <a:t>cv2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.dnn.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readNetFromCaffe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prototxt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model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  </a:t>
            </a:r>
            <a:r>
              <a:rPr lang="en-GB" sz="1400" i="1" dirty="0">
                <a:solidFill>
                  <a:srgbClr val="7F848E"/>
                </a:solidFill>
                <a:latin typeface="Consolas" panose="020B0609020204030204" pitchFamily="49" charset="0"/>
              </a:rPr>
              <a:t># Load model</a:t>
            </a:r>
            <a:endParaRPr lang="en-GB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pts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E5C07B"/>
                </a:solidFill>
                <a:latin typeface="Consolas" panose="020B0609020204030204" pitchFamily="49" charset="0"/>
              </a:rPr>
              <a:t>np</a:t>
            </a:r>
            <a:r>
              <a:rPr lang="en-GB" sz="1400" dirty="0" err="1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load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points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  </a:t>
            </a:r>
            <a:r>
              <a:rPr lang="en-GB" sz="1400" i="1" dirty="0">
                <a:solidFill>
                  <a:srgbClr val="7F848E"/>
                </a:solidFill>
                <a:latin typeface="Consolas" panose="020B0609020204030204" pitchFamily="49" charset="0"/>
              </a:rPr>
              <a:t># Load cluster</a:t>
            </a:r>
            <a:endParaRPr lang="en-GB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class8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net</a:t>
            </a:r>
            <a:r>
              <a:rPr lang="en-GB" sz="1400" dirty="0" err="1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getLayerId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98C379"/>
                </a:solidFill>
                <a:latin typeface="Consolas" panose="020B0609020204030204" pitchFamily="49" charset="0"/>
              </a:rPr>
              <a:t>"class8_ab"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conv8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net</a:t>
            </a:r>
            <a:r>
              <a:rPr lang="en-GB" sz="1400" dirty="0" err="1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getLayerId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98C379"/>
                </a:solidFill>
                <a:latin typeface="Consolas" panose="020B0609020204030204" pitchFamily="49" charset="0"/>
              </a:rPr>
              <a:t>"conv8_313_rh"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pts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pts</a:t>
            </a:r>
            <a:r>
              <a:rPr lang="en-GB" sz="1400" dirty="0" err="1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transpose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().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reshape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D19A66"/>
                </a:solidFill>
                <a:latin typeface="Consolas" panose="020B0609020204030204" pitchFamily="49" charset="0"/>
              </a:rPr>
              <a:t>2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D19A66"/>
                </a:solidFill>
                <a:latin typeface="Consolas" panose="020B0609020204030204" pitchFamily="49" charset="0"/>
              </a:rPr>
              <a:t>313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net</a:t>
            </a:r>
            <a:r>
              <a:rPr lang="en-GB" sz="1400" dirty="0" err="1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getLayer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class8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).blobs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[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pts</a:t>
            </a:r>
            <a:r>
              <a:rPr lang="en-GB" sz="1400" dirty="0" err="1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astype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98C379"/>
                </a:solidFill>
                <a:latin typeface="Consolas" panose="020B0609020204030204" pitchFamily="49" charset="0"/>
              </a:rPr>
              <a:t>"float32"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net</a:t>
            </a:r>
            <a:r>
              <a:rPr lang="en-GB" sz="1400" dirty="0" err="1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getLayer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conv8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).blobs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[</a:t>
            </a:r>
            <a:r>
              <a:rPr lang="en-GB" sz="1400" dirty="0" err="1">
                <a:solidFill>
                  <a:srgbClr val="E5C07B"/>
                </a:solidFill>
                <a:latin typeface="Consolas" panose="020B0609020204030204" pitchFamily="49" charset="0"/>
              </a:rPr>
              <a:t>np</a:t>
            </a:r>
            <a:r>
              <a:rPr lang="en-GB" sz="1400" dirty="0" err="1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full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([</a:t>
            </a:r>
            <a:r>
              <a:rPr lang="en-GB" sz="1400" dirty="0">
                <a:solidFill>
                  <a:srgbClr val="D19A66"/>
                </a:solidFill>
                <a:latin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D19A66"/>
                </a:solidFill>
                <a:latin typeface="Consolas" panose="020B0609020204030204" pitchFamily="49" charset="0"/>
              </a:rPr>
              <a:t>313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], </a:t>
            </a:r>
            <a:r>
              <a:rPr lang="en-GB" sz="1400" dirty="0">
                <a:solidFill>
                  <a:srgbClr val="D19A66"/>
                </a:solidFill>
                <a:latin typeface="Consolas" panose="020B0609020204030204" pitchFamily="49" charset="0"/>
              </a:rPr>
              <a:t>2.606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GB" sz="1400" i="1" dirty="0" err="1">
                <a:solidFill>
                  <a:srgbClr val="E06C75"/>
                </a:solidFill>
                <a:latin typeface="Consolas" panose="020B0609020204030204" pitchFamily="49" charset="0"/>
              </a:rPr>
              <a:t>dtype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98C379"/>
                </a:solidFill>
                <a:latin typeface="Consolas" panose="020B0609020204030204" pitchFamily="49" charset="0"/>
              </a:rPr>
              <a:t>"float32"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i="1" dirty="0">
                <a:solidFill>
                  <a:srgbClr val="7F848E"/>
                </a:solidFill>
                <a:latin typeface="Consolas" panose="020B0609020204030204" pitchFamily="49" charset="0"/>
              </a:rPr>
              <a:t># Convert image from BGR to grayscale and back to RGB</a:t>
            </a:r>
            <a:endParaRPr lang="en-GB" sz="1400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gray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E5C07B"/>
                </a:solidFill>
                <a:latin typeface="Consolas" panose="020B0609020204030204" pitchFamily="49" charset="0"/>
              </a:rPr>
              <a:t>cv2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cvtColor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image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E5C07B"/>
                </a:solidFill>
                <a:latin typeface="Consolas" panose="020B0609020204030204" pitchFamily="49" charset="0"/>
              </a:rPr>
              <a:t>cv2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COLOR_BGR2GRAY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image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B6C2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E5C07B"/>
                </a:solidFill>
                <a:latin typeface="Consolas" panose="020B0609020204030204" pitchFamily="49" charset="0"/>
              </a:rPr>
              <a:t>cv2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cvtColor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E06C75"/>
                </a:solidFill>
                <a:latin typeface="Consolas" panose="020B0609020204030204" pitchFamily="49" charset="0"/>
              </a:rPr>
              <a:t>gray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E5C07B"/>
                </a:solidFill>
                <a:latin typeface="Consolas" panose="020B0609020204030204" pitchFamily="49" charset="0"/>
              </a:rPr>
              <a:t>cv2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>
                <a:solidFill>
                  <a:srgbClr val="E06C75"/>
                </a:solidFill>
                <a:latin typeface="Consolas" panose="020B0609020204030204" pitchFamily="49" charset="0"/>
              </a:rPr>
              <a:t>COLOR_GRAY2RGB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    </a:t>
            </a:r>
          </a:p>
        </p:txBody>
      </p:sp>
    </p:spTree>
    <p:extLst>
      <p:ext uri="{BB962C8B-B14F-4D97-AF65-F5344CB8AC3E}">
        <p14:creationId xmlns:p14="http://schemas.microsoft.com/office/powerpoint/2010/main" val="184315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9656F2-D68D-3C4E-23EF-56DC3D7C482F}"/>
              </a:ext>
            </a:extLst>
          </p:cNvPr>
          <p:cNvSpPr txBox="1"/>
          <p:nvPr/>
        </p:nvSpPr>
        <p:spPr>
          <a:xfrm>
            <a:off x="2781299" y="4591"/>
            <a:ext cx="78624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Eastman Trial" panose="00000500000000000000" pitchFamily="50" charset="0"/>
              </a:rPr>
              <a:t>Image Enhancement in the API routes</a:t>
            </a:r>
          </a:p>
          <a:p>
            <a:endParaRPr lang="en-GB" sz="1600" b="1" dirty="0">
              <a:solidFill>
                <a:schemeClr val="bg1"/>
              </a:solidFill>
              <a:latin typeface="Eastman Trial" panose="00000500000000000000" pitchFamily="50" charset="0"/>
            </a:endParaRPr>
          </a:p>
          <a:p>
            <a:r>
              <a:rPr lang="en-GB" sz="1600" b="1" dirty="0">
                <a:solidFill>
                  <a:schemeClr val="bg1"/>
                </a:solidFill>
                <a:latin typeface="Eastman Trial" panose="00000500000000000000" pitchFamily="50" charset="0"/>
              </a:rPr>
              <a:t>Part 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b="1" dirty="0">
                <a:solidFill>
                  <a:schemeClr val="bg1"/>
                </a:solidFill>
                <a:latin typeface="Eastman Trial" panose="00000500000000000000" pitchFamily="50" charset="0"/>
              </a:rPr>
              <a:t> – Using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AF1DA-A274-CE05-0C47-4273DB40E51C}"/>
              </a:ext>
            </a:extLst>
          </p:cNvPr>
          <p:cNvSpPr txBox="1"/>
          <p:nvPr/>
        </p:nvSpPr>
        <p:spPr>
          <a:xfrm>
            <a:off x="96338" y="1393720"/>
            <a:ext cx="962895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Scaling (normalizing) the image by dividing everything by 255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"float32"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255.0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lab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cvtColor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scaled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COLOR_RGB2LAB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Convert RGB to LAB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resized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lab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224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224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resized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 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Extract L value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Set input as L to get predicted a and b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setInput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.dnn.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blobFromImage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ab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()[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:, :, :].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Find a and b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ab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ab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]))  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Resize again after prediction to original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lab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concatenate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[:, :, </a:t>
            </a:r>
            <a:r>
              <a:rPr lang="en-GB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newaxis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ab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GB" sz="14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Concatenate the a and b values to the image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cvtColor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cv2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COLOR_LAB2BGR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Convert LAB to BGR (since OpenCV works in BGR not RGB)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GB" sz="14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clip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Limit values in the </a:t>
            </a:r>
            <a:r>
              <a:rPr lang="en-GB" sz="1400" b="0" i="1" dirty="0" err="1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array (image)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colorized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14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"uint8"</a:t>
            </a:r>
            <a:r>
              <a:rPr lang="en-GB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GB" sz="1400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# Changing pixel intensity back to 255</a:t>
            </a:r>
            <a:endParaRPr lang="en-GB" sz="14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9656F2-D68D-3C4E-23EF-56DC3D7C482F}"/>
              </a:ext>
            </a:extLst>
          </p:cNvPr>
          <p:cNvSpPr txBox="1"/>
          <p:nvPr/>
        </p:nvSpPr>
        <p:spPr>
          <a:xfrm>
            <a:off x="2164789" y="4591"/>
            <a:ext cx="7862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Eastman Trial" panose="00000500000000000000" pitchFamily="50" charset="0"/>
              </a:rPr>
              <a:t>API Interacting with the Front End</a:t>
            </a:r>
            <a:endParaRPr lang="en-GB" sz="1600" b="1" dirty="0">
              <a:solidFill>
                <a:schemeClr val="bg1"/>
              </a:solidFill>
              <a:latin typeface="Eastman Trial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E992D-0DD7-EC9D-6B04-D3C57E24A2BB}"/>
              </a:ext>
            </a:extLst>
          </p:cNvPr>
          <p:cNvSpPr txBox="1"/>
          <p:nvPr/>
        </p:nvSpPr>
        <p:spPr>
          <a:xfrm>
            <a:off x="148588" y="514595"/>
            <a:ext cx="83683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"form-container"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dirty="0">
                <a:solidFill>
                  <a:srgbClr val="ABB2BF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"my-form“</a:t>
            </a:r>
            <a:r>
              <a:rPr lang="en-GB" sz="1200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"http://127.0.0.1:8000/task/full-image-examination"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dirty="0">
                <a:solidFill>
                  <a:srgbClr val="ABB2BF"/>
                </a:solidFill>
                <a:latin typeface="Consolas" panose="020B0609020204030204" pitchFamily="49" charset="0"/>
              </a:rPr>
              <a:t>      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"drag-drop"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     Upload your images for face detection and image enhancement.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  &lt;/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   &lt;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"drag-drop"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&lt;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"uploads"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&lt;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dropzone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dropzone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dirty="0">
                <a:solidFill>
                  <a:srgbClr val="ABB2BF"/>
                </a:solidFill>
                <a:latin typeface="Consolas" panose="020B0609020204030204" pitchFamily="49" charset="0"/>
              </a:rPr>
              <a:t>	    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Click here to upload</a:t>
            </a:r>
          </a:p>
          <a:p>
            <a:r>
              <a:rPr lang="en-GB" sz="12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&lt;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"card-button"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previewImage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dirty="0">
                <a:solidFill>
                  <a:srgbClr val="ABB2BF"/>
                </a:solidFill>
                <a:latin typeface="Consolas" panose="020B0609020204030204" pitchFamily="49" charset="0"/>
              </a:rPr>
              <a:t>	   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&gt;Submit&lt;/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&lt;/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9A3D9-86D0-02A4-FC32-93EC31CBBDF3}"/>
              </a:ext>
            </a:extLst>
          </p:cNvPr>
          <p:cNvSpPr txBox="1"/>
          <p:nvPr/>
        </p:nvSpPr>
        <p:spPr>
          <a:xfrm>
            <a:off x="-80012" y="3671478"/>
            <a:ext cx="84924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previewImage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200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GB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'my-form'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200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200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'http://127.0.0.1:8000/task/full-image-examination’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	     {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});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200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200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data:image</a:t>
            </a:r>
            <a:r>
              <a:rPr lang="en-GB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/jpeg;base64,'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img_data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previewImage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GB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GB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96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780DA-A717-1BD5-C7E7-AC5B47E60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8912" r="1" b="1"/>
          <a:stretch/>
        </p:blipFill>
        <p:spPr>
          <a:xfrm>
            <a:off x="21" y="10"/>
            <a:ext cx="12188931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947B7-70C4-21EB-435D-45606EAF60CB}"/>
              </a:ext>
            </a:extLst>
          </p:cNvPr>
          <p:cNvSpPr txBox="1"/>
          <p:nvPr/>
        </p:nvSpPr>
        <p:spPr>
          <a:xfrm>
            <a:off x="419100" y="1124712"/>
            <a:ext cx="11353800" cy="3312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Eastman Trial" panose="00000500000000000000" pitchFamily="50" charset="0"/>
                <a:ea typeface="+mj-ea"/>
                <a:cs typeface="+mj-cs"/>
              </a:rPr>
              <a:t>Real Time Demo!</a:t>
            </a:r>
            <a:endParaRPr lang="en-US" sz="4800" dirty="0">
              <a:solidFill>
                <a:srgbClr val="FFFFFF"/>
              </a:solidFill>
              <a:latin typeface="Eastman Trial" panose="00000500000000000000" pitchFamily="50" charset="0"/>
              <a:ea typeface="+mj-ea"/>
              <a:cs typeface="+mj-cs"/>
            </a:endParaRPr>
          </a:p>
        </p:txBody>
      </p:sp>
      <p:sp>
        <p:nvSpPr>
          <p:cNvPr id="13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80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 and white sky&#10;&#10;Description automatically generated with low confidence">
            <a:extLst>
              <a:ext uri="{FF2B5EF4-FFF2-40B4-BE49-F238E27FC236}">
                <a16:creationId xmlns:a16="http://schemas.microsoft.com/office/drawing/2014/main" id="{9D5AE123-184B-A201-9D12-44796D3F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667000"/>
            <a:ext cx="12276440" cy="12192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873DD-65B1-956C-F0B3-B6C574C4057A}"/>
              </a:ext>
            </a:extLst>
          </p:cNvPr>
          <p:cNvSpPr txBox="1"/>
          <p:nvPr/>
        </p:nvSpPr>
        <p:spPr>
          <a:xfrm>
            <a:off x="-2" y="-61784"/>
            <a:ext cx="12276440" cy="7216346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546233" y="5091124"/>
                </a:moveTo>
                <a:cubicBezTo>
                  <a:pt x="9642907" y="5092411"/>
                  <a:pt x="9721141" y="5122999"/>
                  <a:pt x="9780936" y="5182889"/>
                </a:cubicBezTo>
                <a:cubicBezTo>
                  <a:pt x="9840731" y="5242778"/>
                  <a:pt x="9871510" y="5324252"/>
                  <a:pt x="9873273" y="5427309"/>
                </a:cubicBezTo>
                <a:cubicBezTo>
                  <a:pt x="9871462" y="5529365"/>
                  <a:pt x="9840779" y="5610553"/>
                  <a:pt x="9781222" y="5670872"/>
                </a:cubicBezTo>
                <a:cubicBezTo>
                  <a:pt x="9721665" y="5731191"/>
                  <a:pt x="9644098" y="5762065"/>
                  <a:pt x="9548520" y="5763494"/>
                </a:cubicBezTo>
                <a:cubicBezTo>
                  <a:pt x="9451846" y="5762160"/>
                  <a:pt x="9373611" y="5731095"/>
                  <a:pt x="9313815" y="5670300"/>
                </a:cubicBezTo>
                <a:cubicBezTo>
                  <a:pt x="9254020" y="5609504"/>
                  <a:pt x="9223240" y="5526983"/>
                  <a:pt x="9221477" y="5422735"/>
                </a:cubicBezTo>
                <a:cubicBezTo>
                  <a:pt x="9223288" y="5321869"/>
                  <a:pt x="9253972" y="5241730"/>
                  <a:pt x="9313530" y="5182317"/>
                </a:cubicBezTo>
                <a:cubicBezTo>
                  <a:pt x="9373087" y="5122903"/>
                  <a:pt x="9450655" y="5092506"/>
                  <a:pt x="9546233" y="5091124"/>
                </a:cubicBezTo>
                <a:close/>
                <a:moveTo>
                  <a:pt x="10462299" y="4796516"/>
                </a:moveTo>
                <a:lnTo>
                  <a:pt x="10462299" y="5562326"/>
                </a:lnTo>
                <a:cubicBezTo>
                  <a:pt x="10464056" y="5729187"/>
                  <a:pt x="10509082" y="5858189"/>
                  <a:pt x="10597376" y="5949330"/>
                </a:cubicBezTo>
                <a:cubicBezTo>
                  <a:pt x="10685669" y="6040470"/>
                  <a:pt x="10806686" y="6086634"/>
                  <a:pt x="10960426" y="6087820"/>
                </a:cubicBezTo>
                <a:cubicBezTo>
                  <a:pt x="11051962" y="6086916"/>
                  <a:pt x="11132492" y="6069881"/>
                  <a:pt x="11202013" y="6036715"/>
                </a:cubicBezTo>
                <a:cubicBezTo>
                  <a:pt x="11271535" y="6003549"/>
                  <a:pt x="11329764" y="5959676"/>
                  <a:pt x="11376699" y="5905097"/>
                </a:cubicBezTo>
                <a:lnTo>
                  <a:pt x="11376699" y="6060388"/>
                </a:lnTo>
                <a:lnTo>
                  <a:pt x="11753603" y="6060388"/>
                </a:lnTo>
                <a:lnTo>
                  <a:pt x="11753603" y="4796516"/>
                </a:lnTo>
                <a:lnTo>
                  <a:pt x="11376699" y="4796516"/>
                </a:lnTo>
                <a:lnTo>
                  <a:pt x="11376699" y="5422880"/>
                </a:lnTo>
                <a:cubicBezTo>
                  <a:pt x="11375032" y="5521797"/>
                  <a:pt x="11346918" y="5601712"/>
                  <a:pt x="11292358" y="5662624"/>
                </a:cubicBezTo>
                <a:cubicBezTo>
                  <a:pt x="11237799" y="5723537"/>
                  <a:pt x="11166800" y="5754874"/>
                  <a:pt x="11079361" y="5756636"/>
                </a:cubicBezTo>
                <a:cubicBezTo>
                  <a:pt x="10999308" y="5756303"/>
                  <a:pt x="10939269" y="5734109"/>
                  <a:pt x="10899242" y="5690056"/>
                </a:cubicBezTo>
                <a:cubicBezTo>
                  <a:pt x="10859216" y="5646003"/>
                  <a:pt x="10839203" y="5582091"/>
                  <a:pt x="10839203" y="5498318"/>
                </a:cubicBezTo>
                <a:lnTo>
                  <a:pt x="10839203" y="4796516"/>
                </a:lnTo>
                <a:close/>
                <a:moveTo>
                  <a:pt x="7281711" y="4796516"/>
                </a:moveTo>
                <a:lnTo>
                  <a:pt x="7802816" y="6042386"/>
                </a:lnTo>
                <a:lnTo>
                  <a:pt x="7795959" y="6058388"/>
                </a:lnTo>
                <a:cubicBezTo>
                  <a:pt x="7778675" y="6102632"/>
                  <a:pt x="7756676" y="6134731"/>
                  <a:pt x="7729964" y="6154686"/>
                </a:cubicBezTo>
                <a:cubicBezTo>
                  <a:pt x="7703252" y="6174641"/>
                  <a:pt x="7665826" y="6184451"/>
                  <a:pt x="7617686" y="6184118"/>
                </a:cubicBezTo>
                <a:cubicBezTo>
                  <a:pt x="7588784" y="6184118"/>
                  <a:pt x="7557453" y="6180689"/>
                  <a:pt x="7523693" y="6173831"/>
                </a:cubicBezTo>
                <a:cubicBezTo>
                  <a:pt x="7489934" y="6166973"/>
                  <a:pt x="7455746" y="6156686"/>
                  <a:pt x="7421129" y="6142970"/>
                </a:cubicBezTo>
                <a:lnTo>
                  <a:pt x="7334279" y="6398794"/>
                </a:lnTo>
                <a:cubicBezTo>
                  <a:pt x="7370419" y="6419110"/>
                  <a:pt x="7418701" y="6437285"/>
                  <a:pt x="7479125" y="6453319"/>
                </a:cubicBezTo>
                <a:cubicBezTo>
                  <a:pt x="7539549" y="6469353"/>
                  <a:pt x="7600973" y="6477822"/>
                  <a:pt x="7663397" y="6478726"/>
                </a:cubicBezTo>
                <a:cubicBezTo>
                  <a:pt x="7795531" y="6479726"/>
                  <a:pt x="7899237" y="6453176"/>
                  <a:pt x="7974517" y="6399074"/>
                </a:cubicBezTo>
                <a:cubicBezTo>
                  <a:pt x="8049798" y="6344972"/>
                  <a:pt x="8112936" y="6257318"/>
                  <a:pt x="8163932" y="6136112"/>
                </a:cubicBezTo>
                <a:lnTo>
                  <a:pt x="8195930" y="6060674"/>
                </a:lnTo>
                <a:lnTo>
                  <a:pt x="8719319" y="4796516"/>
                </a:lnTo>
                <a:lnTo>
                  <a:pt x="8312493" y="4796516"/>
                </a:lnTo>
                <a:lnTo>
                  <a:pt x="7999373" y="5644622"/>
                </a:lnTo>
                <a:lnTo>
                  <a:pt x="7686253" y="4796516"/>
                </a:lnTo>
                <a:close/>
                <a:moveTo>
                  <a:pt x="9548520" y="4769084"/>
                </a:moveTo>
                <a:cubicBezTo>
                  <a:pt x="9410926" y="4770139"/>
                  <a:pt x="9289063" y="4798736"/>
                  <a:pt x="9182929" y="4854876"/>
                </a:cubicBezTo>
                <a:cubicBezTo>
                  <a:pt x="9076795" y="4911016"/>
                  <a:pt x="8993399" y="4988371"/>
                  <a:pt x="8932741" y="5086940"/>
                </a:cubicBezTo>
                <a:cubicBezTo>
                  <a:pt x="8872082" y="5185510"/>
                  <a:pt x="8841169" y="5298966"/>
                  <a:pt x="8840001" y="5427309"/>
                </a:cubicBezTo>
                <a:cubicBezTo>
                  <a:pt x="8841141" y="5555680"/>
                  <a:pt x="8871857" y="5669334"/>
                  <a:pt x="8932148" y="5768271"/>
                </a:cubicBezTo>
                <a:cubicBezTo>
                  <a:pt x="8992440" y="5867207"/>
                  <a:pt x="9075469" y="5944929"/>
                  <a:pt x="9181236" y="6001436"/>
                </a:cubicBezTo>
                <a:cubicBezTo>
                  <a:pt x="9287003" y="6057943"/>
                  <a:pt x="9408668" y="6086737"/>
                  <a:pt x="9546233" y="6087820"/>
                </a:cubicBezTo>
                <a:cubicBezTo>
                  <a:pt x="9755812" y="6084070"/>
                  <a:pt x="9925342" y="6021338"/>
                  <a:pt x="10054826" y="5899622"/>
                </a:cubicBezTo>
                <a:cubicBezTo>
                  <a:pt x="10184309" y="5777906"/>
                  <a:pt x="10250950" y="5619706"/>
                  <a:pt x="10254749" y="5425021"/>
                </a:cubicBezTo>
                <a:cubicBezTo>
                  <a:pt x="10253609" y="5297427"/>
                  <a:pt x="10222894" y="5184508"/>
                  <a:pt x="10162602" y="5086263"/>
                </a:cubicBezTo>
                <a:cubicBezTo>
                  <a:pt x="10102310" y="4988018"/>
                  <a:pt x="10019282" y="4910861"/>
                  <a:pt x="9913515" y="4854792"/>
                </a:cubicBezTo>
                <a:cubicBezTo>
                  <a:pt x="9807748" y="4798722"/>
                  <a:pt x="9686084" y="4770153"/>
                  <a:pt x="9548520" y="4769084"/>
                </a:cubicBezTo>
                <a:close/>
                <a:moveTo>
                  <a:pt x="3896767" y="3447938"/>
                </a:moveTo>
                <a:cubicBezTo>
                  <a:pt x="3944419" y="3447938"/>
                  <a:pt x="3988068" y="3449082"/>
                  <a:pt x="4027715" y="3451371"/>
                </a:cubicBezTo>
                <a:cubicBezTo>
                  <a:pt x="4067362" y="3453659"/>
                  <a:pt x="4105294" y="3457091"/>
                  <a:pt x="4141510" y="3461668"/>
                </a:cubicBezTo>
                <a:lnTo>
                  <a:pt x="4141510" y="3489126"/>
                </a:lnTo>
                <a:cubicBezTo>
                  <a:pt x="4133028" y="3564686"/>
                  <a:pt x="4102530" y="3625229"/>
                  <a:pt x="4050017" y="3670755"/>
                </a:cubicBezTo>
                <a:cubicBezTo>
                  <a:pt x="3997504" y="3716281"/>
                  <a:pt x="3932696" y="3739640"/>
                  <a:pt x="3855594" y="3740832"/>
                </a:cubicBezTo>
                <a:cubicBezTo>
                  <a:pt x="3789881" y="3740737"/>
                  <a:pt x="3738893" y="3728914"/>
                  <a:pt x="3702629" y="3705364"/>
                </a:cubicBezTo>
                <a:cubicBezTo>
                  <a:pt x="3666366" y="3681815"/>
                  <a:pt x="3647972" y="3647110"/>
                  <a:pt x="3647448" y="3601250"/>
                </a:cubicBezTo>
                <a:cubicBezTo>
                  <a:pt x="3646256" y="3554818"/>
                  <a:pt x="3664650" y="3517825"/>
                  <a:pt x="3702629" y="3490271"/>
                </a:cubicBezTo>
                <a:cubicBezTo>
                  <a:pt x="3740609" y="3462716"/>
                  <a:pt x="3805321" y="3448606"/>
                  <a:pt x="3896767" y="3447938"/>
                </a:cubicBezTo>
                <a:close/>
                <a:moveTo>
                  <a:pt x="5583531" y="2718990"/>
                </a:moveTo>
                <a:cubicBezTo>
                  <a:pt x="5491994" y="2719894"/>
                  <a:pt x="5411465" y="2736929"/>
                  <a:pt x="5341942" y="2770094"/>
                </a:cubicBezTo>
                <a:cubicBezTo>
                  <a:pt x="5272420" y="2803260"/>
                  <a:pt x="5214192" y="2847132"/>
                  <a:pt x="5167256" y="2901711"/>
                </a:cubicBezTo>
                <a:lnTo>
                  <a:pt x="5167256" y="2746422"/>
                </a:lnTo>
                <a:lnTo>
                  <a:pt x="4790353" y="2746422"/>
                </a:lnTo>
                <a:lnTo>
                  <a:pt x="4790353" y="4010294"/>
                </a:lnTo>
                <a:lnTo>
                  <a:pt x="5167256" y="4010294"/>
                </a:lnTo>
                <a:lnTo>
                  <a:pt x="5167256" y="3383930"/>
                </a:lnTo>
                <a:cubicBezTo>
                  <a:pt x="5168924" y="3285013"/>
                  <a:pt x="5197038" y="3205099"/>
                  <a:pt x="5251598" y="3144186"/>
                </a:cubicBezTo>
                <a:cubicBezTo>
                  <a:pt x="5306157" y="3083274"/>
                  <a:pt x="5377156" y="3051936"/>
                  <a:pt x="5464595" y="3050174"/>
                </a:cubicBezTo>
                <a:cubicBezTo>
                  <a:pt x="5544647" y="3050508"/>
                  <a:pt x="5604687" y="3072701"/>
                  <a:pt x="5644713" y="3116754"/>
                </a:cubicBezTo>
                <a:cubicBezTo>
                  <a:pt x="5684739" y="3160807"/>
                  <a:pt x="5704752" y="3224720"/>
                  <a:pt x="5704752" y="3308492"/>
                </a:cubicBezTo>
                <a:lnTo>
                  <a:pt x="5704752" y="4010294"/>
                </a:lnTo>
                <a:lnTo>
                  <a:pt x="6081656" y="4010294"/>
                </a:lnTo>
                <a:lnTo>
                  <a:pt x="6081656" y="3244484"/>
                </a:lnTo>
                <a:cubicBezTo>
                  <a:pt x="6079898" y="3077622"/>
                  <a:pt x="6034873" y="2948621"/>
                  <a:pt x="5946580" y="2857480"/>
                </a:cubicBezTo>
                <a:cubicBezTo>
                  <a:pt x="5858286" y="2766339"/>
                  <a:pt x="5737269" y="2720176"/>
                  <a:pt x="5583531" y="2718990"/>
                </a:cubicBezTo>
                <a:close/>
                <a:moveTo>
                  <a:pt x="3889904" y="2718990"/>
                </a:moveTo>
                <a:cubicBezTo>
                  <a:pt x="3797033" y="2718847"/>
                  <a:pt x="3703770" y="2732265"/>
                  <a:pt x="3610116" y="2759244"/>
                </a:cubicBezTo>
                <a:cubicBezTo>
                  <a:pt x="3516462" y="2786222"/>
                  <a:pt x="3430686" y="2827617"/>
                  <a:pt x="3352787" y="2883430"/>
                </a:cubicBezTo>
                <a:lnTo>
                  <a:pt x="3503543" y="3144067"/>
                </a:lnTo>
                <a:cubicBezTo>
                  <a:pt x="3550894" y="3108249"/>
                  <a:pt x="3605837" y="3080300"/>
                  <a:pt x="3668371" y="3060220"/>
                </a:cubicBezTo>
                <a:cubicBezTo>
                  <a:pt x="3730905" y="3040141"/>
                  <a:pt x="3791026" y="3029934"/>
                  <a:pt x="3848732" y="3029600"/>
                </a:cubicBezTo>
                <a:cubicBezTo>
                  <a:pt x="3943561" y="3030031"/>
                  <a:pt x="4015231" y="3048629"/>
                  <a:pt x="4063741" y="3085397"/>
                </a:cubicBezTo>
                <a:cubicBezTo>
                  <a:pt x="4112251" y="3122165"/>
                  <a:pt x="4138174" y="3174520"/>
                  <a:pt x="4141510" y="3242462"/>
                </a:cubicBezTo>
                <a:cubicBezTo>
                  <a:pt x="4090951" y="3237801"/>
                  <a:pt x="4035387" y="3233996"/>
                  <a:pt x="3974821" y="3231047"/>
                </a:cubicBezTo>
                <a:cubicBezTo>
                  <a:pt x="3914255" y="3228099"/>
                  <a:pt x="3856976" y="3226577"/>
                  <a:pt x="3802986" y="3226482"/>
                </a:cubicBezTo>
                <a:cubicBezTo>
                  <a:pt x="3622480" y="3229089"/>
                  <a:pt x="3490982" y="3268395"/>
                  <a:pt x="3408491" y="3344398"/>
                </a:cubicBezTo>
                <a:cubicBezTo>
                  <a:pt x="3326000" y="3420401"/>
                  <a:pt x="3285352" y="3517460"/>
                  <a:pt x="3286545" y="3635573"/>
                </a:cubicBezTo>
                <a:cubicBezTo>
                  <a:pt x="3288352" y="3756332"/>
                  <a:pt x="3328710" y="3853072"/>
                  <a:pt x="3407621" y="3925795"/>
                </a:cubicBezTo>
                <a:cubicBezTo>
                  <a:pt x="3486532" y="3998517"/>
                  <a:pt x="3593160" y="4035827"/>
                  <a:pt x="3727504" y="4037726"/>
                </a:cubicBezTo>
                <a:cubicBezTo>
                  <a:pt x="3829338" y="4036061"/>
                  <a:pt x="3915017" y="4018266"/>
                  <a:pt x="3984542" y="3984342"/>
                </a:cubicBezTo>
                <a:cubicBezTo>
                  <a:pt x="4054067" y="3950418"/>
                  <a:pt x="4107151" y="3910357"/>
                  <a:pt x="4143796" y="3864157"/>
                </a:cubicBezTo>
                <a:lnTo>
                  <a:pt x="4143796" y="4010294"/>
                </a:lnTo>
                <a:lnTo>
                  <a:pt x="4520700" y="4010294"/>
                </a:lnTo>
                <a:lnTo>
                  <a:pt x="4520700" y="3272142"/>
                </a:lnTo>
                <a:cubicBezTo>
                  <a:pt x="4521849" y="3100016"/>
                  <a:pt x="4471581" y="2965231"/>
                  <a:pt x="4369895" y="2867785"/>
                </a:cubicBezTo>
                <a:cubicBezTo>
                  <a:pt x="4268210" y="2770339"/>
                  <a:pt x="4108213" y="2720741"/>
                  <a:pt x="3889904" y="2718990"/>
                </a:cubicBezTo>
                <a:close/>
                <a:moveTo>
                  <a:pt x="198159" y="2410380"/>
                </a:moveTo>
                <a:lnTo>
                  <a:pt x="198159" y="2746136"/>
                </a:lnTo>
                <a:lnTo>
                  <a:pt x="698793" y="2746136"/>
                </a:lnTo>
                <a:lnTo>
                  <a:pt x="698793" y="4010294"/>
                </a:lnTo>
                <a:lnTo>
                  <a:pt x="1093986" y="4010294"/>
                </a:lnTo>
                <a:lnTo>
                  <a:pt x="1093986" y="2746136"/>
                </a:lnTo>
                <a:lnTo>
                  <a:pt x="1596906" y="2746136"/>
                </a:lnTo>
                <a:lnTo>
                  <a:pt x="1596906" y="2410380"/>
                </a:lnTo>
                <a:close/>
                <a:moveTo>
                  <a:pt x="6366168" y="2323512"/>
                </a:moveTo>
                <a:lnTo>
                  <a:pt x="6366168" y="4010294"/>
                </a:lnTo>
                <a:lnTo>
                  <a:pt x="6743072" y="4010294"/>
                </a:lnTo>
                <a:lnTo>
                  <a:pt x="6743072" y="3747464"/>
                </a:lnTo>
                <a:lnTo>
                  <a:pt x="6960242" y="3521202"/>
                </a:lnTo>
                <a:lnTo>
                  <a:pt x="7337433" y="4010294"/>
                </a:lnTo>
                <a:lnTo>
                  <a:pt x="7767201" y="4010294"/>
                </a:lnTo>
                <a:lnTo>
                  <a:pt x="7191128" y="3281227"/>
                </a:lnTo>
                <a:lnTo>
                  <a:pt x="7703192" y="2746422"/>
                </a:lnTo>
                <a:lnTo>
                  <a:pt x="7243706" y="2746422"/>
                </a:lnTo>
                <a:lnTo>
                  <a:pt x="6743072" y="3317795"/>
                </a:lnTo>
                <a:lnTo>
                  <a:pt x="6743072" y="2323512"/>
                </a:lnTo>
                <a:close/>
                <a:moveTo>
                  <a:pt x="1813218" y="2323512"/>
                </a:moveTo>
                <a:lnTo>
                  <a:pt x="1813218" y="4010294"/>
                </a:lnTo>
                <a:lnTo>
                  <a:pt x="2190123" y="4010294"/>
                </a:lnTo>
                <a:lnTo>
                  <a:pt x="2190123" y="3383930"/>
                </a:lnTo>
                <a:cubicBezTo>
                  <a:pt x="2191791" y="3285013"/>
                  <a:pt x="2219904" y="3205099"/>
                  <a:pt x="2274464" y="3144186"/>
                </a:cubicBezTo>
                <a:cubicBezTo>
                  <a:pt x="2329024" y="3083274"/>
                  <a:pt x="2400023" y="3051936"/>
                  <a:pt x="2487461" y="3050174"/>
                </a:cubicBezTo>
                <a:cubicBezTo>
                  <a:pt x="2567514" y="3050508"/>
                  <a:pt x="2627554" y="3072701"/>
                  <a:pt x="2667579" y="3116754"/>
                </a:cubicBezTo>
                <a:cubicBezTo>
                  <a:pt x="2707605" y="3160807"/>
                  <a:pt x="2727619" y="3224720"/>
                  <a:pt x="2727619" y="3308492"/>
                </a:cubicBezTo>
                <a:lnTo>
                  <a:pt x="2727619" y="4010294"/>
                </a:lnTo>
                <a:lnTo>
                  <a:pt x="3104522" y="4010294"/>
                </a:lnTo>
                <a:lnTo>
                  <a:pt x="3104522" y="3244484"/>
                </a:lnTo>
                <a:cubicBezTo>
                  <a:pt x="3102813" y="3077622"/>
                  <a:pt x="3057692" y="2948621"/>
                  <a:pt x="2969160" y="2857480"/>
                </a:cubicBezTo>
                <a:cubicBezTo>
                  <a:pt x="2880628" y="2766339"/>
                  <a:pt x="2758944" y="2720176"/>
                  <a:pt x="2604110" y="2718990"/>
                </a:cubicBezTo>
                <a:cubicBezTo>
                  <a:pt x="2513669" y="2719894"/>
                  <a:pt x="2433807" y="2736929"/>
                  <a:pt x="2364523" y="2770094"/>
                </a:cubicBezTo>
                <a:cubicBezTo>
                  <a:pt x="2295240" y="2803260"/>
                  <a:pt x="2237106" y="2847132"/>
                  <a:pt x="2190123" y="2901711"/>
                </a:cubicBezTo>
                <a:lnTo>
                  <a:pt x="2190123" y="23235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2400" b="1" dirty="0">
              <a:solidFill>
                <a:schemeClr val="bg1"/>
              </a:solidFill>
              <a:latin typeface="Eastman Trial" panose="00000500000000000000" pitchFamily="50" charset="0"/>
            </a:endParaRPr>
          </a:p>
          <a:p>
            <a:r>
              <a:rPr lang="en-GB" sz="2400" b="1" dirty="0">
                <a:solidFill>
                  <a:schemeClr val="bg1"/>
                </a:solidFill>
                <a:latin typeface="Eastman Trial" panose="00000500000000000000" pitchFamily="50" charset="0"/>
              </a:rPr>
              <a:t>		</a:t>
            </a:r>
          </a:p>
          <a:p>
            <a:endParaRPr lang="en-GB" sz="2400" b="1" dirty="0">
              <a:solidFill>
                <a:schemeClr val="bg1"/>
              </a:solidFill>
              <a:latin typeface="Eastman Trial" panose="00000500000000000000" pitchFamily="50" charset="0"/>
            </a:endParaRPr>
          </a:p>
          <a:p>
            <a:r>
              <a:rPr lang="en-GB" sz="2400" b="1" dirty="0">
                <a:solidFill>
                  <a:schemeClr val="bg1"/>
                </a:solidFill>
                <a:latin typeface="Eastman Trial" panose="00000500000000000000" pitchFamily="50" charset="0"/>
              </a:rPr>
              <a:t>		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0566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1145</Words>
  <Application>Microsoft Office PowerPoint</Application>
  <PresentationFormat>Widescreen</PresentationFormat>
  <Paragraphs>123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Eastman 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Parker</dc:creator>
  <cp:lastModifiedBy>Harry Parker</cp:lastModifiedBy>
  <cp:revision>2</cp:revision>
  <dcterms:created xsi:type="dcterms:W3CDTF">2023-05-30T19:53:10Z</dcterms:created>
  <dcterms:modified xsi:type="dcterms:W3CDTF">2023-06-01T12:15:37Z</dcterms:modified>
</cp:coreProperties>
</file>